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他们</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一边做自己的事一边唱歌。这不仅仅是一种陈词滥调</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在意大利，你会看到成年男性在工作时唱歌，因为他们想以某种方式表达自己的感受。由此可知，意大利人非常喜欢音乐。故选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43661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 Kaufmann most probably agree according to the text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Music is a tool to learn a language.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Music can work as the key to the door of art.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Music is the most beautiful art form.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Music can make people less lonely.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624570" y="969080"/>
            <a:ext cx="5076658" cy="546293"/>
          </a:xfrm>
          <a:prstGeom prst="rect">
            <a:avLst/>
          </a:prstGeom>
        </p:spPr>
      </p:pic>
      <p:sp>
        <p:nvSpPr>
          <p:cNvPr id="4" name="矩形 3"/>
          <p:cNvSpPr/>
          <p:nvPr/>
        </p:nvSpPr>
        <p:spPr>
          <a:xfrm>
            <a:off x="1099885" y="920345"/>
            <a:ext cx="518091" cy="646331"/>
          </a:xfrm>
          <a:prstGeom prst="rect">
            <a:avLst/>
          </a:prstGeom>
        </p:spPr>
        <p:txBody>
          <a:bodyPr wrap="none">
            <a:spAutoFit/>
          </a:bodyPr>
          <a:lstStyle/>
          <a:p>
            <a:r>
              <a:rPr lang="en-US" altLang="zh-CN" sz="3600"/>
              <a:t>D</a:t>
            </a:r>
            <a:endParaRPr lang="zh-CN" altLang="en-US"/>
          </a:p>
        </p:txBody>
      </p:sp>
    </p:spTree>
    <p:extLst>
      <p:ext uri="{BB962C8B-B14F-4D97-AF65-F5344CB8AC3E}">
        <p14:creationId xmlns:p14="http://schemas.microsoft.com/office/powerpoint/2010/main" val="4241644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sometimes to understand that you’re not the only one carrying great problems with you”</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可知，音乐有时候让你明白你并不是唯一一个面临重大问题的人，即音乐可以使人不那么孤独。故选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791897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5193202"/>
          </a:xfrm>
          <a:prstGeom prst="rect">
            <a:avLst/>
          </a:prstGeom>
        </p:spPr>
      </p:pic>
      <p:pic>
        <p:nvPicPr>
          <p:cNvPr id="10" name="译文.eps" descr="id:2147487336;FounderCES"/>
          <p:cNvPicPr/>
          <p:nvPr/>
        </p:nvPicPr>
        <p:blipFill>
          <a:blip r:embed="rId3"/>
          <a:stretch>
            <a:fillRect/>
          </a:stretch>
        </p:blipFill>
        <p:spPr>
          <a:xfrm>
            <a:off x="550590" y="3958934"/>
            <a:ext cx="1224136" cy="378439"/>
          </a:xfrm>
          <a:prstGeom prst="rect">
            <a:avLst/>
          </a:prstGeom>
        </p:spPr>
      </p:pic>
      <p:pic>
        <p:nvPicPr>
          <p:cNvPr id="12" name="图片 11"/>
          <p:cNvPicPr>
            <a:picLocks noChangeAspect="1"/>
          </p:cNvPicPr>
          <p:nvPr/>
        </p:nvPicPr>
        <p:blipFill>
          <a:blip r:embed="rId4"/>
          <a:stretch>
            <a:fillRect/>
          </a:stretch>
        </p:blipFill>
        <p:spPr>
          <a:xfrm>
            <a:off x="364633" y="878168"/>
            <a:ext cx="2850254" cy="553993"/>
          </a:xfrm>
          <a:prstGeom prst="rect">
            <a:avLst/>
          </a:prstGeom>
        </p:spPr>
      </p:pic>
      <p:sp>
        <p:nvSpPr>
          <p:cNvPr id="2" name="内容占位符 1"/>
          <p:cNvSpPr>
            <a:spLocks noGrp="1"/>
          </p:cNvSpPr>
          <p:nvPr>
            <p:ph idx="1"/>
          </p:nvPr>
        </p:nvSpPr>
        <p:spPr>
          <a:xfrm>
            <a:off x="360854" y="1179500"/>
            <a:ext cx="11485848" cy="5078313"/>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By expressing that in a song, you can better live with it, because somebody found the right words, the right way to express what you’re feeling at that moment. </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通过</a:t>
            </a:r>
            <a:r>
              <a:rPr lang="zh-CN" altLang="zh-CN">
                <a:latin typeface="Times New Roman" panose="02020603050405020304" pitchFamily="18" charset="0"/>
                <a:ea typeface="楷体" panose="02010609060101010101" pitchFamily="49" charset="-122"/>
                <a:cs typeface="Times New Roman" panose="02020603050405020304" pitchFamily="18" charset="0"/>
              </a:rPr>
              <a:t>在一首歌中表达</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你可以更好地与它相处</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因为有人找到了正确的词语、正确的方式来表达你当时的感受</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814694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2528906"/>
          </a:xfrm>
          <a:prstGeom prst="rect">
            <a:avLst/>
          </a:prstGeom>
        </p:spPr>
      </p:pic>
      <p:pic>
        <p:nvPicPr>
          <p:cNvPr id="11" name="分析.eps" descr="id:2147487343;FounderCES"/>
          <p:cNvPicPr/>
          <p:nvPr/>
        </p:nvPicPr>
        <p:blipFill>
          <a:blip r:embed="rId3"/>
          <a:stretch>
            <a:fillRect/>
          </a:stretch>
        </p:blipFill>
        <p:spPr>
          <a:xfrm>
            <a:off x="498522" y="1208378"/>
            <a:ext cx="1250325" cy="386536"/>
          </a:xfrm>
          <a:prstGeom prst="rect">
            <a:avLst/>
          </a:prstGeom>
        </p:spPr>
      </p:pic>
      <p:sp>
        <p:nvSpPr>
          <p:cNvPr id="2" name="内容占位符 1"/>
          <p:cNvSpPr>
            <a:spLocks noGrp="1"/>
          </p:cNvSpPr>
          <p:nvPr>
            <p:ph idx="1"/>
          </p:nvPr>
        </p:nvSpPr>
        <p:spPr>
          <a:xfrm>
            <a:off x="360854" y="902704"/>
            <a:ext cx="11485848" cy="2480166"/>
          </a:xfrm>
        </p:spPr>
        <p:txBody>
          <a:bodyPr/>
          <a:lstStyle/>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By expressing that in a song</a:t>
            </a:r>
            <a:r>
              <a:rPr lang="zh-CN" altLang="zh-CN">
                <a:latin typeface="Times New Roman" panose="02020603050405020304" pitchFamily="18" charset="0"/>
                <a:ea typeface="宋体" panose="02010600030101010101" pitchFamily="2" charset="-122"/>
                <a:cs typeface="Times New Roman" panose="02020603050405020304" pitchFamily="18" charset="0"/>
              </a:rPr>
              <a:t>是介词短语作方式状语；</a:t>
            </a:r>
            <a:r>
              <a:rPr lang="en-US" altLang="zh-CN">
                <a:latin typeface="Times New Roman" panose="02020603050405020304" pitchFamily="18" charset="0"/>
                <a:ea typeface="宋体" panose="02010600030101010101" pitchFamily="2" charset="-122"/>
                <a:cs typeface="Times New Roman" panose="02020603050405020304" pitchFamily="18" charset="0"/>
              </a:rPr>
              <a:t>because</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引导的是原因状语从句；</a:t>
            </a:r>
            <a:r>
              <a:rPr lang="en-US" altLang="zh-CN">
                <a:latin typeface="Times New Roman" panose="02020603050405020304" pitchFamily="18" charset="0"/>
                <a:ea typeface="宋体" panose="02010600030101010101" pitchFamily="2" charset="-122"/>
                <a:cs typeface="Times New Roman" panose="02020603050405020304" pitchFamily="18" charset="0"/>
              </a:rPr>
              <a:t>what</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引导的是宾语从句</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87704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496167" y="764704"/>
            <a:ext cx="11233248" cy="1419647"/>
          </a:xfrm>
          <a:prstGeom prst="rect">
            <a:avLst/>
          </a:prstGeom>
        </p:spPr>
      </p:pic>
      <p:pic>
        <p:nvPicPr>
          <p:cNvPr id="6" name="图片 5"/>
          <p:cNvPicPr>
            <a:picLocks noChangeAspect="1"/>
          </p:cNvPicPr>
          <p:nvPr/>
        </p:nvPicPr>
        <p:blipFill>
          <a:blip r:embed="rId3"/>
          <a:stretch>
            <a:fillRect/>
          </a:stretch>
        </p:blipFill>
        <p:spPr>
          <a:xfrm>
            <a:off x="550590" y="2306255"/>
            <a:ext cx="3024336" cy="790377"/>
          </a:xfrm>
          <a:prstGeom prst="rect">
            <a:avLst/>
          </a:prstGeom>
        </p:spPr>
      </p:pic>
      <p:sp>
        <p:nvSpPr>
          <p:cNvPr id="7" name="内容占位符 1"/>
          <p:cNvSpPr>
            <a:spLocks noGrp="1"/>
          </p:cNvSpPr>
          <p:nvPr>
            <p:ph idx="1"/>
          </p:nvPr>
        </p:nvSpPr>
        <p:spPr>
          <a:xfrm>
            <a:off x="360854" y="2275054"/>
            <a:ext cx="11485848" cy="1649169"/>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主要介绍了约纳斯</a:t>
            </a:r>
            <a:r>
              <a:rPr lang="en-US" altLang="zh-CN">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考夫曼是如何爱上意大利和意大利音乐的</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3834963"/>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陕西中考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96167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2736"/>
            <a:ext cx="7606560" cy="3384376"/>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SHARE THE MAGIC of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Italian song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Jonas Kaufmann as he shows us both on and off stage, how he fell in love with Italy and its music.</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018616" y="1181757"/>
            <a:ext cx="3595890" cy="3107925"/>
          </a:xfrm>
          <a:prstGeom prst="rect">
            <a:avLst/>
          </a:prstGeom>
        </p:spPr>
      </p:pic>
    </p:spTree>
    <p:extLst>
      <p:ext uri="{BB962C8B-B14F-4D97-AF65-F5344CB8AC3E}">
        <p14:creationId xmlns:p14="http://schemas.microsoft.com/office/powerpoint/2010/main" val="2361191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9732"/>
          </a:xfrm>
        </p:spPr>
        <p:txBody>
          <a:bodyPr/>
          <a:lstStyle/>
          <a:p>
            <a:pPr indent="72072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“ITALIANS LOVE TO SING. They sing in the street. They sing while they go about their business. It is not just a cliché—in Italy, you see grown-up men just singing while they work, because they want to somehow express their feelings. Music is not only to make you smile, music is to make you think, and sometimes to understand that you’re not the only one carrying great problems with you.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88595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expressing that in a song, you can better live with it, because somebody found the right words, the right way to express what you’re feeling at that moment. The songs on this album show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 whole range of emotions that Italian music is capable of</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just like in opera...”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914400" algn="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—Jonas Kaufmann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222182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91440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word “album” in the text means a group of songs or pieces of music on a CD.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91440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underlined part means the rich feelings that Italian music is able to express.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24753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8532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songs on this album are sung in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Russian	B. French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English	D. Italian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09402" y="928971"/>
            <a:ext cx="518091" cy="646331"/>
          </a:xfrm>
          <a:prstGeom prst="rect">
            <a:avLst/>
          </a:prstGeom>
        </p:spPr>
        <p:txBody>
          <a:bodyPr wrap="none">
            <a:spAutoFit/>
          </a:bodyPr>
          <a:lstStyle/>
          <a:p>
            <a:r>
              <a:rPr lang="en-US" altLang="zh-CN" sz="3600"/>
              <a:t>D</a:t>
            </a:r>
            <a:endParaRPr lang="zh-CN" altLang="en-US"/>
          </a:p>
        </p:txBody>
      </p:sp>
      <p:sp>
        <p:nvSpPr>
          <p:cNvPr id="4" name="内容占位符 1"/>
          <p:cNvSpPr txBox="1">
            <a:spLocks/>
          </p:cNvSpPr>
          <p:nvPr/>
        </p:nvSpPr>
        <p:spPr bwMode="auto">
          <a:xfrm>
            <a:off x="360854" y="3186710"/>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“Dolce Vita is the Italian language for the English expression...”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可知，专辑里的歌曲是用意大利语唱的。故选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14067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Kaufmann’s words, we can know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how much Italians love music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how he created his music</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his experience of learning music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his advice on making music</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15028" y="919087"/>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2613194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“ITALIANS LOVE TO SING. They sing in the street. They sing while they go about their business. It is not just a cliché—in Italy, you see grown-up men just singing while they work, because they want to somehow express their feelings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可知，意大利人喜欢唱歌。他们在街上唱歌</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83830576"/>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558</Words>
  <Application>Microsoft Office PowerPoint</Application>
  <PresentationFormat>自定义</PresentationFormat>
  <Paragraphs>33</Paragraphs>
  <Slides>14</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14</vt:i4>
      </vt:variant>
    </vt:vector>
  </HeadingPairs>
  <TitlesOfParts>
    <vt:vector size="23"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2025-09-13T09:41:46Z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